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0T18:19:26.43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2018 23,'324'0,"-394"0,-184-4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0T18:19:26.43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3141 11,'10'3,"0"0,0 0,0 1,-1 0,1 1,-1 0,0 0,-1 1,2 1,28 17,-35-23,0 1,0-1,0 1,-1 0,1 0,-1 0,1 0,-1 0,0 0,0 1,0-1,0 1,0 0,-1-1,1 1,-1 0,0 0,0 0,0 0,0 0,0 0,-1 0,1 1,-1-1,0 0,0 0,0 1,-1 0,0 0,0 0,0 0,-1 0,1 0,-1 0,0-1,0 1,0 0,-1-1,0 0,1 1,-1-1,0 0,0 0,-1-1,1 1,0-1,-1 0,-2 2,-14 5,0 1,0-2,-1-1,-14 3,26-8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4F306-3205-4A30-AD5C-3E13D38413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CC406D-A37E-42F8-BC1D-285266327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E58ED-5A01-4A1B-95C6-18B49EB0E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AEAD-05B8-4568-9A31-6D455594E034}" type="datetimeFigureOut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68AF7-34FB-498B-B777-4A72E77B1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F7E9B-6C55-4038-AA18-CA7348D40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CEF2-8E25-422E-B51D-978ED0E59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1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DB9F4-C055-4A2F-BD12-3887ED927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99B5BE-FC98-4623-ABC1-506C77F755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0C8E5-0890-4371-9626-BE83868EC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AEAD-05B8-4568-9A31-6D455594E034}" type="datetimeFigureOut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60CEE-E9AF-42A3-A9DF-E306744E1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CF487-B4C0-409E-AAFC-B227F9811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CEF2-8E25-422E-B51D-978ED0E59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15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BC60A5-D98F-45BB-BEAA-266611BA0C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7EA088-111B-45EF-851F-07ECD5D2B4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1BA17-913C-4AF8-B928-55ADF9E9A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AEAD-05B8-4568-9A31-6D455594E034}" type="datetimeFigureOut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42465-A5C9-4513-9063-DAC6B691D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1E4A-CBCE-4A19-9E96-01A50E8E5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CEF2-8E25-422E-B51D-978ED0E59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14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93B2B-5691-4CE2-BA8A-C2AC47359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779DD-12BE-40F1-86D2-E6C87CC01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F4BBF-C4C3-46C6-845F-10A29F84C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AEAD-05B8-4568-9A31-6D455594E034}" type="datetimeFigureOut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9CDA9-BC18-41E8-824C-7ECB644F1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F4956-9F2D-47E5-BD43-A3E812E8C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CEF2-8E25-422E-B51D-978ED0E59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56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4F2A6-DD83-446D-9C84-E6A21AD40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223A00-EE22-4D06-A1E5-E9A0FF18D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86CFA-603B-49B1-9048-5201B62AD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AEAD-05B8-4568-9A31-6D455594E034}" type="datetimeFigureOut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38E3D-4D29-4734-B36B-990D052E3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8E6AA-C5F4-48DC-A1EA-43ECA038D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CEF2-8E25-422E-B51D-978ED0E59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27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7C05B-F195-4C72-9FCD-48586FA75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BD957-3D2A-4019-98DA-D2E745509B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CF136-8365-4FCB-A8B1-7D8C1C9D7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6E0D97-3B5D-4507-839B-63EB5416F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AEAD-05B8-4568-9A31-6D455594E034}" type="datetimeFigureOut">
              <a:rPr lang="en-US" smtClean="0"/>
              <a:t>4/28/20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16CA79-EED4-4BC1-89D9-B5C341A9B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AAA5B1-16A9-4949-A264-120553F03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CEF2-8E25-422E-B51D-978ED0E59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07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4AF87-9E7E-4ED7-88B4-D0623FF13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5E57FF-8503-463B-BB8C-B0796A568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438C3-F829-4C39-9445-4B457737C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27654A-9299-4592-AB2A-F5E1FF0F37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4EC2D7-A3BD-4859-B3DD-DFB40C64F2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ADD6CD-C84A-4F56-8251-70FB1FD38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AEAD-05B8-4568-9A31-6D455594E034}" type="datetimeFigureOut">
              <a:rPr lang="en-US" smtClean="0"/>
              <a:t>4/28/20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FB2CDA-165C-4C7F-ACCC-D488F4FAA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3ABC00-7605-49AE-8169-BDF56E98B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CEF2-8E25-422E-B51D-978ED0E59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00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7EA74-8AB1-4410-94EF-7D4E028CB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030229-E052-4C09-9FDD-7B8F37783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AEAD-05B8-4568-9A31-6D455594E034}" type="datetimeFigureOut">
              <a:rPr lang="en-US" smtClean="0"/>
              <a:t>4/28/20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39EDD4-CD19-4AC9-A70B-DF6B4ECCB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6C6493-D5C4-41FA-80C5-02D310C56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CEF2-8E25-422E-B51D-978ED0E59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8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2C8875-EFBC-461B-BDA3-9C1AE59F2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AEAD-05B8-4568-9A31-6D455594E034}" type="datetimeFigureOut">
              <a:rPr lang="en-US" smtClean="0"/>
              <a:t>4/28/20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BB0FA3-A889-4DD8-99FE-2BD6CF4BE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0C72C-7E99-4D12-B940-4EA23C4D4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CEF2-8E25-422E-B51D-978ED0E59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63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1E699-2DF4-45FD-B8A1-8A668A300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67659-A412-42E7-9BE9-F91601742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D943BE-ECEB-48CA-BE08-9C2AB2D51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921BF-8EA4-4257-B02B-825AA74DD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AEAD-05B8-4568-9A31-6D455594E034}" type="datetimeFigureOut">
              <a:rPr lang="en-US" smtClean="0"/>
              <a:t>4/28/20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65BBF8-E3E7-4397-A511-CFF16E20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80C2B7-D3CB-4C7C-BE36-5E413908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CEF2-8E25-422E-B51D-978ED0E59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8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4231B-C67B-473B-BAC8-01F3C9CCF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C4F4D9-3465-4BFE-B683-30C66BC889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B7FAD0-8B8E-4BFA-8823-132AFE00E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447FCF-6CF3-4E76-BD11-78AEB60D9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AEAD-05B8-4568-9A31-6D455594E034}" type="datetimeFigureOut">
              <a:rPr lang="en-US" smtClean="0"/>
              <a:t>4/28/20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3630C2-C9AF-45DF-AE29-EC47DDC1F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83690-F0C7-4E35-8E8F-051457C8E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CEF2-8E25-422E-B51D-978ED0E59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28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1B619A-F471-4B22-B6B7-E73F85B67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4E664-8B89-46D6-9D4C-8833C8423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64804-D780-4B52-A145-91AC2D72F0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6AEAD-05B8-4568-9A31-6D455594E034}" type="datetimeFigureOut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954F9-BFCE-4386-B6D0-54222F0BF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96B07-65E0-44B2-9A87-5F10A9785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6CEF2-8E25-422E-B51D-978ED0E59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1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en.wikipedia.org/wiki/Miami-Dade_County_Public_School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14.png"/><Relationship Id="rId4" Type="http://schemas.openxmlformats.org/officeDocument/2006/relationships/customXml" Target="../ink/ink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9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2212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1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CEEB7B-152D-4775-A5FE-1AECAECA2D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4440" y="3211446"/>
            <a:ext cx="5946579" cy="2418606"/>
          </a:xfrm>
        </p:spPr>
        <p:txBody>
          <a:bodyPr anchor="t">
            <a:normAutofit fontScale="90000"/>
          </a:bodyPr>
          <a:lstStyle/>
          <a:p>
            <a:br>
              <a:rPr lang="es-ES" sz="4800" dirty="0"/>
            </a:b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Gothic" pitchFamily="2" charset="-127"/>
                <a:ea typeface="AppleGothic" pitchFamily="2" charset="-127"/>
              </a:rPr>
              <a:t>Como</a:t>
            </a:r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Gothic" pitchFamily="2" charset="-127"/>
                <a:ea typeface="AppleGothic" pitchFamily="2" charset="-127"/>
              </a:rPr>
              <a:t> A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Gothic" pitchFamily="2" charset="-127"/>
                <a:ea typeface="AppleGothic" pitchFamily="2" charset="-127"/>
              </a:rPr>
              <a:t>cceder las Calificaciones de mi Hijo/a</a:t>
            </a:r>
            <a:endParaRPr 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pleGothic" pitchFamily="2" charset="-127"/>
              <a:ea typeface="AppleGothic" pitchFamily="2" charset="-127"/>
              <a:cs typeface="Times New Roman" panose="02020603050405020304" pitchFamily="18" charset="0"/>
            </a:endParaRPr>
          </a:p>
        </p:txBody>
      </p:sp>
      <p:sp>
        <p:nvSpPr>
          <p:cNvPr id="29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580219"/>
            <a:ext cx="4383459" cy="5287256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2946" y="0"/>
            <a:ext cx="4185112" cy="3170097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1FC953-2515-47F0-8FA3-04EC073C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863" r="6240" b="3"/>
          <a:stretch/>
        </p:blipFill>
        <p:spPr>
          <a:xfrm>
            <a:off x="5897673" y="228600"/>
            <a:ext cx="1796093" cy="20668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2CAFDB-AC1D-4F23-B857-C40E50D1B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084" y="2617797"/>
            <a:ext cx="3113631" cy="360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12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21724D-7FB7-4D2A-8573-EDAA6D55E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000000"/>
                </a:solidFill>
                <a:latin typeface="AppleGothic" pitchFamily="2" charset="-127"/>
                <a:ea typeface="AppleGothic" pitchFamily="2" charset="-127"/>
                <a:cs typeface="Times New Roman" panose="02020603050405020304" pitchFamily="18" charset="0"/>
              </a:rPr>
              <a:t>Sitio Web 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2D112CA-897D-4A3D-BF4D-B430D27C2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959" y="2485703"/>
            <a:ext cx="4312513" cy="147637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br>
              <a:rPr lang="es-ES" sz="2400" dirty="0">
                <a:latin typeface="AppleGothic" pitchFamily="2" charset="-127"/>
                <a:ea typeface="AppleGothic" pitchFamily="2" charset="-127"/>
              </a:rPr>
            </a:br>
            <a:r>
              <a:rPr lang="es-ES" dirty="0">
                <a:latin typeface="AppleGothic" pitchFamily="2" charset="-127"/>
                <a:ea typeface="AppleGothic" pitchFamily="2" charset="-127"/>
              </a:rPr>
              <a:t>Primero, comience escribiendo http://www.dadeschools.net/ en la barra de direcciones o haga clic en el enlace de arriba.</a:t>
            </a:r>
            <a:endParaRPr lang="en-US" sz="2400" dirty="0">
              <a:solidFill>
                <a:srgbClr val="000000"/>
              </a:solidFill>
              <a:latin typeface="AppleGothic" pitchFamily="2" charset="-127"/>
              <a:ea typeface="AppleGothic" pitchFamily="2" charset="-127"/>
              <a:cs typeface="Times New Roman" panose="02020603050405020304" pitchFamily="18" charset="0"/>
            </a:endParaRPr>
          </a:p>
        </p:txBody>
      </p:sp>
      <p:sp>
        <p:nvSpPr>
          <p:cNvPr id="34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1" name="Content Placeholder 6">
            <a:extLst>
              <a:ext uri="{FF2B5EF4-FFF2-40B4-BE49-F238E27FC236}">
                <a16:creationId xmlns:a16="http://schemas.microsoft.com/office/drawing/2014/main" id="{D0ECFBBA-A5E1-4242-9EF1-43E2A0DF62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78" r="41741" b="1"/>
          <a:stretch/>
        </p:blipFill>
        <p:spPr>
          <a:xfrm>
            <a:off x="6592553" y="1217298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25229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578AC2-757C-4CAF-85A2-2941AE63D6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364" b="19618"/>
          <a:stretch/>
        </p:blipFill>
        <p:spPr>
          <a:xfrm>
            <a:off x="951267" y="947252"/>
            <a:ext cx="10118014" cy="39850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66A5D8-E184-4E8F-9001-D6F41E397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9122"/>
          <a:stretch/>
        </p:blipFill>
        <p:spPr>
          <a:xfrm flipV="1">
            <a:off x="0" y="0"/>
            <a:ext cx="12191999" cy="1713062"/>
          </a:xfrm>
          <a:custGeom>
            <a:avLst/>
            <a:gdLst>
              <a:gd name="connsiteX0" fmla="*/ 0 w 12191999"/>
              <a:gd name="connsiteY0" fmla="*/ 1713062 h 1713062"/>
              <a:gd name="connsiteX1" fmla="*/ 12191999 w 12191999"/>
              <a:gd name="connsiteY1" fmla="*/ 1713062 h 1713062"/>
              <a:gd name="connsiteX2" fmla="*/ 12191999 w 12191999"/>
              <a:gd name="connsiteY2" fmla="*/ 0 h 1713062"/>
              <a:gd name="connsiteX3" fmla="*/ 0 w 12191999"/>
              <a:gd name="connsiteY3" fmla="*/ 0 h 171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713062">
                <a:moveTo>
                  <a:pt x="0" y="1713062"/>
                </a:moveTo>
                <a:lnTo>
                  <a:pt x="12191999" y="1713062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B1D02B-BBFA-4A97-A021-7816ECC34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3840845"/>
            <a:ext cx="12195047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DD7BED2-CC5E-4866-AC0C-DCF928AF8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5390368"/>
            <a:ext cx="12188952" cy="14676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4D730A7-773C-48F7-B6B4-2C7BAA3537E3}"/>
              </a:ext>
            </a:extLst>
          </p:cNvPr>
          <p:cNvCxnSpPr/>
          <p:nvPr/>
        </p:nvCxnSpPr>
        <p:spPr>
          <a:xfrm>
            <a:off x="2400300" y="927236"/>
            <a:ext cx="914400" cy="91440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>
            <a:extLst>
              <a:ext uri="{FF2B5EF4-FFF2-40B4-BE49-F238E27FC236}">
                <a16:creationId xmlns:a16="http://schemas.microsoft.com/office/drawing/2014/main" id="{C5D18A83-1FD2-4A0D-8BE8-EAE980D4E8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5474222"/>
            <a:ext cx="11549637" cy="28470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9044" rIns="0" bIns="-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21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ppleGothic" pitchFamily="2" charset="-127"/>
                <a:ea typeface="AppleGothic" pitchFamily="2" charset="-127"/>
              </a:rPr>
              <a:t>Una vez que acceda al portal, haga clic en el cuadro rojo "Estudiantes" que se muestra arriba.</a:t>
            </a:r>
            <a:r>
              <a:rPr kumimoji="0" lang="es-E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pleGothic" pitchFamily="2" charset="-127"/>
                <a:ea typeface="AppleGothic" pitchFamily="2" charset="-127"/>
              </a:rPr>
              <a:t> </a:t>
            </a: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pleGothic" pitchFamily="2" charset="-127"/>
              <a:ea typeface="AppleGothic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6125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2A088E-F9CE-4DC0-9ACD-1A54D8889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 fontScale="90000"/>
          </a:bodyPr>
          <a:lstStyle/>
          <a:p>
            <a:br>
              <a:rPr lang="en-US" sz="5400" u="sng" dirty="0">
                <a:solidFill>
                  <a:srgbClr val="000000"/>
                </a:solidFill>
                <a:latin typeface="AppleGothic" pitchFamily="2" charset="-127"/>
                <a:ea typeface="AppleGothic" pitchFamily="2" charset="-127"/>
                <a:cs typeface="Times New Roman" panose="02020603050405020304" pitchFamily="18" charset="0"/>
              </a:rPr>
            </a:br>
            <a:r>
              <a:rPr lang="en-US" sz="5400" u="sng" dirty="0" err="1">
                <a:solidFill>
                  <a:srgbClr val="000000"/>
                </a:solidFill>
                <a:latin typeface="AppleGothic" pitchFamily="2" charset="-127"/>
                <a:ea typeface="AppleGothic" pitchFamily="2" charset="-127"/>
                <a:cs typeface="Times New Roman" panose="02020603050405020304" pitchFamily="18" charset="0"/>
              </a:rPr>
              <a:t>Iniciando</a:t>
            </a:r>
            <a:r>
              <a:rPr lang="en-US" sz="5400" u="sng" dirty="0">
                <a:solidFill>
                  <a:srgbClr val="000000"/>
                </a:solidFill>
                <a:latin typeface="AppleGothic" pitchFamily="2" charset="-127"/>
                <a:ea typeface="AppleGothic" pitchFamily="2" charset="-127"/>
                <a:cs typeface="Times New Roman" panose="02020603050405020304" pitchFamily="18" charset="0"/>
              </a:rPr>
              <a:t> </a:t>
            </a:r>
            <a:r>
              <a:rPr lang="en-US" sz="5400" u="sng" dirty="0" err="1">
                <a:solidFill>
                  <a:srgbClr val="000000"/>
                </a:solidFill>
                <a:latin typeface="AppleGothic" pitchFamily="2" charset="-127"/>
                <a:ea typeface="AppleGothic" pitchFamily="2" charset="-127"/>
                <a:cs typeface="Times New Roman" panose="02020603050405020304" pitchFamily="18" charset="0"/>
              </a:rPr>
              <a:t>sesión</a:t>
            </a:r>
            <a:endParaRPr lang="en-US" sz="5400" u="sng" dirty="0">
              <a:solidFill>
                <a:srgbClr val="000000"/>
              </a:solidFill>
              <a:latin typeface="AppleGothic" pitchFamily="2" charset="-127"/>
              <a:ea typeface="AppleGothic" pitchFamily="2" charset="-127"/>
              <a:cs typeface="Times New Roman" panose="02020603050405020304" pitchFamily="18" charset="0"/>
            </a:endParaRPr>
          </a:p>
        </p:txBody>
      </p:sp>
      <p:sp>
        <p:nvSpPr>
          <p:cNvPr id="3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96A8C03F-4633-45D7-B70F-8AE164ED01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9859" r="36399" b="2"/>
          <a:stretch/>
        </p:blipFill>
        <p:spPr>
          <a:xfrm>
            <a:off x="81208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9C730F86-92C6-44A7-9814-699BD815E578}"/>
              </a:ext>
            </a:extLst>
          </p:cNvPr>
          <p:cNvSpPr/>
          <p:nvPr/>
        </p:nvSpPr>
        <p:spPr>
          <a:xfrm>
            <a:off x="944217" y="4333462"/>
            <a:ext cx="1361661" cy="21866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5205F1F3-6A0D-4F58-BD67-EF4D30C1BA1A}"/>
              </a:ext>
            </a:extLst>
          </p:cNvPr>
          <p:cNvSpPr/>
          <p:nvPr/>
        </p:nvSpPr>
        <p:spPr>
          <a:xfrm>
            <a:off x="863008" y="3911049"/>
            <a:ext cx="1222513" cy="1063486"/>
          </a:xfrm>
          <a:prstGeom prst="irregularSeal1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460DE04-4977-4D30-A757-E5BF58540D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094413" y="2356485"/>
            <a:ext cx="4977668" cy="106953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9044" rIns="0" bIns="-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ppleGothic" pitchFamily="2" charset="-127"/>
                <a:ea typeface="AppleGothic" pitchFamily="2" charset="-127"/>
              </a:rPr>
              <a:t>Ahora haga clic en el botón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ppleGothic" pitchFamily="2" charset="-127"/>
                <a:ea typeface="AppleGothic" pitchFamily="2" charset="-127"/>
              </a:rPr>
              <a:t>"Iniciar sesión en el portal de estudiantes".</a:t>
            </a:r>
            <a:r>
              <a:rPr kumimoji="0" lang="es-E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pleGothic" pitchFamily="2" charset="-127"/>
                <a:ea typeface="AppleGothic" pitchFamily="2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2142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41A98DEA-1E01-41D1-BD99-7E4AF760E3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287" b="21695"/>
          <a:stretch/>
        </p:blipFill>
        <p:spPr>
          <a:xfrm>
            <a:off x="1272207" y="184805"/>
            <a:ext cx="9965635" cy="305651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266A5D8-E184-4E8F-9001-D6F41E397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9122"/>
          <a:stretch/>
        </p:blipFill>
        <p:spPr>
          <a:xfrm flipV="1">
            <a:off x="0" y="0"/>
            <a:ext cx="12191999" cy="1713062"/>
          </a:xfrm>
          <a:custGeom>
            <a:avLst/>
            <a:gdLst>
              <a:gd name="connsiteX0" fmla="*/ 0 w 12191999"/>
              <a:gd name="connsiteY0" fmla="*/ 1713062 h 1713062"/>
              <a:gd name="connsiteX1" fmla="*/ 12191999 w 12191999"/>
              <a:gd name="connsiteY1" fmla="*/ 1713062 h 1713062"/>
              <a:gd name="connsiteX2" fmla="*/ 12191999 w 12191999"/>
              <a:gd name="connsiteY2" fmla="*/ 0 h 1713062"/>
              <a:gd name="connsiteX3" fmla="*/ 0 w 12191999"/>
              <a:gd name="connsiteY3" fmla="*/ 0 h 171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713062">
                <a:moveTo>
                  <a:pt x="0" y="1713062"/>
                </a:moveTo>
                <a:lnTo>
                  <a:pt x="12191999" y="1713062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EB1D02B-BBFA-4A97-A021-7816ECC34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3840845"/>
            <a:ext cx="12195047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BDD7BED2-CC5E-4866-AC0C-DCF928AF8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5390368"/>
            <a:ext cx="12188952" cy="14676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EBAAD9-4792-43BE-B0E8-4E4F95D6A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04" y="3426125"/>
            <a:ext cx="11847444" cy="27984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2400" dirty="0">
                <a:solidFill>
                  <a:srgbClr val="000000"/>
                </a:solidFill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  <a:cs typeface="Times New Roman" panose="02020603050405020304" pitchFamily="18" charset="0"/>
              </a:rPr>
              <a:t>Ingrese el nombre de usuario y la contraseña de su hijo </a:t>
            </a:r>
            <a:br>
              <a:rPr lang="es-ES" sz="2400" dirty="0">
                <a:solidFill>
                  <a:srgbClr val="000000"/>
                </a:solidFill>
                <a:latin typeface="AppleGothic" pitchFamily="2" charset="-127"/>
                <a:ea typeface="AppleGothic" pitchFamily="2" charset="-127"/>
                <a:cs typeface="Times New Roman" panose="02020603050405020304" pitchFamily="18" charset="0"/>
              </a:rPr>
            </a:br>
            <a:r>
              <a:rPr lang="es-ES" sz="2400" dirty="0">
                <a:solidFill>
                  <a:srgbClr val="000000"/>
                </a:solidFill>
                <a:latin typeface="AppleGothic" pitchFamily="2" charset="-127"/>
                <a:ea typeface="AppleGothic" pitchFamily="2" charset="-127"/>
                <a:cs typeface="Times New Roman" panose="02020603050405020304" pitchFamily="18" charset="0"/>
              </a:rPr>
              <a:t>El nombre de usuario será el número de identificación de su hijo. </a:t>
            </a:r>
            <a:br>
              <a:rPr lang="es-ES" sz="2400" dirty="0">
                <a:solidFill>
                  <a:srgbClr val="000000"/>
                </a:solidFill>
                <a:latin typeface="AppleGothic" pitchFamily="2" charset="-127"/>
                <a:ea typeface="AppleGothic" pitchFamily="2" charset="-127"/>
                <a:cs typeface="Times New Roman" panose="02020603050405020304" pitchFamily="18" charset="0"/>
              </a:rPr>
            </a:br>
            <a:r>
              <a:rPr lang="es-ES" sz="2400" dirty="0">
                <a:solidFill>
                  <a:srgbClr val="000000"/>
                </a:solidFill>
                <a:latin typeface="AppleGothic" pitchFamily="2" charset="-127"/>
                <a:ea typeface="AppleGothic" pitchFamily="2" charset="-127"/>
                <a:cs typeface="Times New Roman" panose="02020603050405020304" pitchFamily="18" charset="0"/>
              </a:rPr>
              <a:t>* Si no conoce su nombre de usuario / número de identificación, comuníquese con el maestro de su hijo o llame a la Oficina Principal. </a:t>
            </a:r>
            <a:br>
              <a:rPr lang="es-ES" sz="2400" dirty="0">
                <a:solidFill>
                  <a:srgbClr val="000000"/>
                </a:solidFill>
                <a:latin typeface="AppleGothic" pitchFamily="2" charset="-127"/>
                <a:ea typeface="AppleGothic" pitchFamily="2" charset="-127"/>
                <a:cs typeface="Times New Roman" panose="02020603050405020304" pitchFamily="18" charset="0"/>
              </a:rPr>
            </a:br>
            <a:r>
              <a:rPr lang="es-ES" sz="2400" dirty="0">
                <a:solidFill>
                  <a:srgbClr val="000000"/>
                </a:solidFill>
                <a:latin typeface="AppleGothic" pitchFamily="2" charset="-127"/>
                <a:ea typeface="AppleGothic" pitchFamily="2" charset="-127"/>
                <a:cs typeface="Times New Roman" panose="02020603050405020304" pitchFamily="18" charset="0"/>
              </a:rPr>
              <a:t>- La contraseña será el cumpleaños de su hijo y su primera y última inicial. Si el cumpleaños de su hijo es el 15 de noviembre de 20011 y su nombre es Harold </a:t>
            </a:r>
            <a:r>
              <a:rPr lang="es-ES" sz="2400" dirty="0" err="1">
                <a:solidFill>
                  <a:srgbClr val="000000"/>
                </a:solidFill>
                <a:latin typeface="AppleGothic" pitchFamily="2" charset="-127"/>
                <a:ea typeface="AppleGothic" pitchFamily="2" charset="-127"/>
                <a:cs typeface="Times New Roman" panose="02020603050405020304" pitchFamily="18" charset="0"/>
              </a:rPr>
              <a:t>Martinez</a:t>
            </a:r>
            <a:r>
              <a:rPr lang="es-ES" sz="2400" dirty="0">
                <a:solidFill>
                  <a:srgbClr val="000000"/>
                </a:solidFill>
                <a:latin typeface="AppleGothic" pitchFamily="2" charset="-127"/>
                <a:ea typeface="AppleGothic" pitchFamily="2" charset="-127"/>
                <a:cs typeface="Times New Roman" panose="02020603050405020304" pitchFamily="18" charset="0"/>
              </a:rPr>
              <a:t>, su contraseña sería 11/15 / 11HM. (Si el sitio web le pide un pin, el maestro de su hijo o la Oficina Principal pueden proporcionarle esto).</a:t>
            </a:r>
            <a:endParaRPr lang="en-US" sz="2400" dirty="0">
              <a:solidFill>
                <a:srgbClr val="000000"/>
              </a:solidFill>
              <a:latin typeface="AppleGothic" pitchFamily="2" charset="-127"/>
              <a:ea typeface="AppleGothic" pitchFamily="2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768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F1452BA-92F4-43AB-91AC-6346FAC2A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8931" b="3018"/>
          <a:stretch/>
        </p:blipFill>
        <p:spPr>
          <a:xfrm>
            <a:off x="109329" y="146666"/>
            <a:ext cx="12192001" cy="466692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F28D5B-2926-4FE4-BF22-EA37C737E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17"/>
          <a:stretch/>
        </p:blipFill>
        <p:spPr>
          <a:xfrm>
            <a:off x="0" y="3553566"/>
            <a:ext cx="12192000" cy="330443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2E941BD-027E-419D-A57B-79D61423B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111" y="4606470"/>
            <a:ext cx="767645" cy="57513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333582-D68C-4FB4-A8EA-8EFAC3543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4" y="4224130"/>
            <a:ext cx="10592174" cy="18673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3200" dirty="0">
                <a:solidFill>
                  <a:srgbClr val="000000"/>
                </a:solidFill>
                <a:latin typeface="AppleGothic" pitchFamily="2" charset="-127"/>
                <a:ea typeface="AppleGothic" pitchFamily="2" charset="-127"/>
                <a:cs typeface="Times New Roman" panose="02020603050405020304" pitchFamily="18" charset="0"/>
              </a:rPr>
              <a:t>Para acceder a las calificaciones de su hijo, desplácese hacia abajo y haga clic en el botón verde "Libro de calificaciones electrónico".</a:t>
            </a:r>
            <a:endParaRPr lang="en-US" sz="3200" dirty="0">
              <a:solidFill>
                <a:srgbClr val="000000"/>
              </a:solidFill>
              <a:latin typeface="AppleGothic" pitchFamily="2" charset="-127"/>
              <a:ea typeface="AppleGothic" pitchFamily="2" charset="-127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993F22F-615F-4570-B986-78D968CA3E7A}"/>
              </a:ext>
            </a:extLst>
          </p:cNvPr>
          <p:cNvSpPr/>
          <p:nvPr/>
        </p:nvSpPr>
        <p:spPr>
          <a:xfrm>
            <a:off x="7225748" y="1077668"/>
            <a:ext cx="1938130" cy="1102056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05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3A9E685B-51FC-48AD-8883-88E981ED2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660" b="17289"/>
          <a:stretch/>
        </p:blipFill>
        <p:spPr>
          <a:xfrm>
            <a:off x="85429" y="26806"/>
            <a:ext cx="12192001" cy="46669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F28D5B-2926-4FE4-BF22-EA37C737E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17"/>
          <a:stretch/>
        </p:blipFill>
        <p:spPr>
          <a:xfrm>
            <a:off x="0" y="3553566"/>
            <a:ext cx="12192000" cy="330443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2E941BD-027E-419D-A57B-79D61423B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111" y="4606470"/>
            <a:ext cx="767645" cy="57513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1A4CAB-11D2-40D6-ADC3-BB634B4F6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4" y="4432852"/>
            <a:ext cx="10651223" cy="1658647"/>
          </a:xfrm>
        </p:spPr>
        <p:txBody>
          <a:bodyPr vert="horz" lIns="91440" tIns="45720" rIns="91440" bIns="45720" rtlCol="0" anchor="t">
            <a:normAutofit/>
          </a:bodyPr>
          <a:lstStyle/>
          <a:p>
            <a:br>
              <a:rPr lang="es-ES" sz="2800" dirty="0">
                <a:solidFill>
                  <a:srgbClr val="000000"/>
                </a:solidFill>
                <a:latin typeface="AppleGothic" pitchFamily="2" charset="-127"/>
                <a:ea typeface="AppleGothic" pitchFamily="2" charset="-127"/>
                <a:cs typeface="Times New Roman" panose="02020603050405020304" pitchFamily="18" charset="0"/>
              </a:rPr>
            </a:br>
            <a:r>
              <a:rPr lang="es-ES" sz="2800" dirty="0">
                <a:solidFill>
                  <a:srgbClr val="000000"/>
                </a:solidFill>
                <a:latin typeface="AppleGothic" pitchFamily="2" charset="-127"/>
                <a:ea typeface="AppleGothic" pitchFamily="2" charset="-127"/>
                <a:cs typeface="Times New Roman" panose="02020603050405020304" pitchFamily="18" charset="0"/>
              </a:rPr>
              <a:t>Una vez que abra su libreta de calificaciones, también puede ver la asistencia y el horario de su hijo, que se encuentra en el lado izquierdo.</a:t>
            </a:r>
            <a:endParaRPr lang="en-US" sz="2800" dirty="0">
              <a:solidFill>
                <a:srgbClr val="000000"/>
              </a:solidFill>
              <a:latin typeface="AppleGothic" pitchFamily="2" charset="-127"/>
              <a:ea typeface="AppleGothic" pitchFamily="2" charset="-127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3D20195-16FD-4755-80E4-321E98B4C90E}"/>
                  </a:ext>
                </a:extLst>
              </p14:cNvPr>
              <p14:cNvContentPartPr/>
              <p14:nvPr/>
            </p14:nvContentPartPr>
            <p14:xfrm>
              <a:off x="4894623" y="-21537"/>
              <a:ext cx="117000" cy="18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3D20195-16FD-4755-80E4-321E98B4C90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40983" y="-129177"/>
                <a:ext cx="22464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CB3476B5-4860-47F7-B613-464337B98816}"/>
                  </a:ext>
                </a:extLst>
              </p14:cNvPr>
              <p14:cNvContentPartPr/>
              <p14:nvPr/>
            </p14:nvContentPartPr>
            <p14:xfrm>
              <a:off x="4894623" y="-108470"/>
              <a:ext cx="64080" cy="932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CB3476B5-4860-47F7-B613-464337B9881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40983" y="-216470"/>
                <a:ext cx="171720" cy="308880"/>
              </a:xfrm>
              <a:prstGeom prst="rect">
                <a:avLst/>
              </a:prstGeom>
            </p:spPr>
          </p:pic>
        </mc:Fallback>
      </mc:AlternateContent>
      <p:sp>
        <p:nvSpPr>
          <p:cNvPr id="134" name="Flowchart: Process 133">
            <a:extLst>
              <a:ext uri="{FF2B5EF4-FFF2-40B4-BE49-F238E27FC236}">
                <a16:creationId xmlns:a16="http://schemas.microsoft.com/office/drawing/2014/main" id="{735D14A2-72FA-49E7-9D0D-A02FF8E478BC}"/>
              </a:ext>
            </a:extLst>
          </p:cNvPr>
          <p:cNvSpPr/>
          <p:nvPr/>
        </p:nvSpPr>
        <p:spPr>
          <a:xfrm>
            <a:off x="3666483" y="-21537"/>
            <a:ext cx="1175220" cy="14625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lowchart: Process 134">
            <a:extLst>
              <a:ext uri="{FF2B5EF4-FFF2-40B4-BE49-F238E27FC236}">
                <a16:creationId xmlns:a16="http://schemas.microsoft.com/office/drawing/2014/main" id="{7BF26BF4-EBF3-4471-B53D-07FFA2FA0B46}"/>
              </a:ext>
            </a:extLst>
          </p:cNvPr>
          <p:cNvSpPr/>
          <p:nvPr/>
        </p:nvSpPr>
        <p:spPr>
          <a:xfrm flipV="1">
            <a:off x="3927303" y="1020720"/>
            <a:ext cx="914400" cy="1462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lowchart: Process 135">
            <a:extLst>
              <a:ext uri="{FF2B5EF4-FFF2-40B4-BE49-F238E27FC236}">
                <a16:creationId xmlns:a16="http://schemas.microsoft.com/office/drawing/2014/main" id="{6693BF33-61ED-4596-A55A-8BFEEDCC901E}"/>
              </a:ext>
            </a:extLst>
          </p:cNvPr>
          <p:cNvSpPr/>
          <p:nvPr/>
        </p:nvSpPr>
        <p:spPr>
          <a:xfrm>
            <a:off x="3911996" y="1539361"/>
            <a:ext cx="914400" cy="1462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lowchart: Process 136">
            <a:extLst>
              <a:ext uri="{FF2B5EF4-FFF2-40B4-BE49-F238E27FC236}">
                <a16:creationId xmlns:a16="http://schemas.microsoft.com/office/drawing/2014/main" id="{E56AAA2D-2E22-4030-A906-824DAD5D93FF}"/>
              </a:ext>
            </a:extLst>
          </p:cNvPr>
          <p:cNvSpPr/>
          <p:nvPr/>
        </p:nvSpPr>
        <p:spPr>
          <a:xfrm>
            <a:off x="3911996" y="2191927"/>
            <a:ext cx="914400" cy="1462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lowchart: Process 137">
            <a:extLst>
              <a:ext uri="{FF2B5EF4-FFF2-40B4-BE49-F238E27FC236}">
                <a16:creationId xmlns:a16="http://schemas.microsoft.com/office/drawing/2014/main" id="{1023CD5D-ED24-40AE-AB58-B0CEB8D8DC1E}"/>
              </a:ext>
            </a:extLst>
          </p:cNvPr>
          <p:cNvSpPr/>
          <p:nvPr/>
        </p:nvSpPr>
        <p:spPr>
          <a:xfrm>
            <a:off x="3911996" y="2852055"/>
            <a:ext cx="914400" cy="15827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lowchart: Process 138">
            <a:extLst>
              <a:ext uri="{FF2B5EF4-FFF2-40B4-BE49-F238E27FC236}">
                <a16:creationId xmlns:a16="http://schemas.microsoft.com/office/drawing/2014/main" id="{471DC852-BD29-4A26-A5AB-08F8F16CD969}"/>
              </a:ext>
            </a:extLst>
          </p:cNvPr>
          <p:cNvSpPr/>
          <p:nvPr/>
        </p:nvSpPr>
        <p:spPr>
          <a:xfrm>
            <a:off x="3911996" y="3524204"/>
            <a:ext cx="914400" cy="16910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C26C9A35-A65B-43C4-8E1F-24EF8D8DBDF6}"/>
              </a:ext>
            </a:extLst>
          </p:cNvPr>
          <p:cNvSpPr/>
          <p:nvPr/>
        </p:nvSpPr>
        <p:spPr>
          <a:xfrm>
            <a:off x="2301945" y="1539361"/>
            <a:ext cx="1044891" cy="337805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76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9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D7733B-87CD-41AB-A959-EA71A60D9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2200" dirty="0">
                <a:solidFill>
                  <a:srgbClr val="FFFFFF"/>
                </a:solidFill>
                <a:latin typeface="AppleGothic" pitchFamily="2" charset="-127"/>
                <a:ea typeface="AppleGothic" pitchFamily="2" charset="-127"/>
              </a:rPr>
              <a:t>Para </a:t>
            </a:r>
            <a:r>
              <a:rPr lang="en-US" sz="2200" dirty="0" err="1">
                <a:solidFill>
                  <a:srgbClr val="FFFFFF"/>
                </a:solidFill>
                <a:latin typeface="AppleGothic" pitchFamily="2" charset="-127"/>
                <a:ea typeface="AppleGothic" pitchFamily="2" charset="-127"/>
              </a:rPr>
              <a:t>ver</a:t>
            </a:r>
            <a:r>
              <a:rPr lang="en-US" sz="2200" dirty="0">
                <a:solidFill>
                  <a:srgbClr val="FFFFFF"/>
                </a:solidFill>
                <a:latin typeface="AppleGothic" pitchFamily="2" charset="-127"/>
                <a:ea typeface="AppleGothic" pitchFamily="2" charset="-127"/>
              </a:rPr>
              <a:t> las </a:t>
            </a:r>
            <a:r>
              <a:rPr lang="en-US" sz="2200" dirty="0" err="1">
                <a:solidFill>
                  <a:srgbClr val="FFFFFF"/>
                </a:solidFill>
                <a:latin typeface="AppleGothic" pitchFamily="2" charset="-127"/>
                <a:ea typeface="AppleGothic" pitchFamily="2" charset="-127"/>
              </a:rPr>
              <a:t>calificaciones</a:t>
            </a:r>
            <a:r>
              <a:rPr lang="en-US" sz="2200" dirty="0">
                <a:solidFill>
                  <a:srgbClr val="FFFFFF"/>
                </a:solidFill>
                <a:latin typeface="AppleGothic" pitchFamily="2" charset="-127"/>
                <a:ea typeface="AppleGothic" pitchFamily="2" charset="-127"/>
              </a:rPr>
              <a:t> de </a:t>
            </a:r>
            <a:r>
              <a:rPr lang="en-US" sz="2200" dirty="0" err="1">
                <a:solidFill>
                  <a:srgbClr val="FFFFFF"/>
                </a:solidFill>
                <a:latin typeface="AppleGothic" pitchFamily="2" charset="-127"/>
                <a:ea typeface="AppleGothic" pitchFamily="2" charset="-127"/>
              </a:rPr>
              <a:t>tareas</a:t>
            </a:r>
            <a:r>
              <a:rPr lang="en-US" sz="2200" dirty="0">
                <a:solidFill>
                  <a:srgbClr val="FFFFFF"/>
                </a:solidFill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AppleGothic" pitchFamily="2" charset="-127"/>
                <a:ea typeface="AppleGothic" pitchFamily="2" charset="-127"/>
              </a:rPr>
              <a:t>específicas</a:t>
            </a:r>
            <a:r>
              <a:rPr lang="en-US" sz="2200" dirty="0">
                <a:solidFill>
                  <a:srgbClr val="FFFFFF"/>
                </a:solidFill>
                <a:latin typeface="AppleGothic" pitchFamily="2" charset="-127"/>
                <a:ea typeface="AppleGothic" pitchFamily="2" charset="-127"/>
              </a:rPr>
              <a:t> de </a:t>
            </a:r>
            <a:r>
              <a:rPr lang="en-US" sz="2200" dirty="0" err="1">
                <a:solidFill>
                  <a:srgbClr val="FFFFFF"/>
                </a:solidFill>
                <a:latin typeface="AppleGothic" pitchFamily="2" charset="-127"/>
                <a:ea typeface="AppleGothic" pitchFamily="2" charset="-127"/>
              </a:rPr>
              <a:t>su</a:t>
            </a:r>
            <a:r>
              <a:rPr lang="en-US" sz="2200" dirty="0">
                <a:solidFill>
                  <a:srgbClr val="FFFFFF"/>
                </a:solidFill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AppleGothic" pitchFamily="2" charset="-127"/>
                <a:ea typeface="AppleGothic" pitchFamily="2" charset="-127"/>
              </a:rPr>
              <a:t>hijo</a:t>
            </a:r>
            <a:r>
              <a:rPr lang="en-US" sz="2200" dirty="0">
                <a:solidFill>
                  <a:srgbClr val="FFFFFF"/>
                </a:solidFill>
                <a:latin typeface="AppleGothic" pitchFamily="2" charset="-127"/>
                <a:ea typeface="AppleGothic" pitchFamily="2" charset="-127"/>
              </a:rPr>
              <a:t>, </a:t>
            </a:r>
            <a:r>
              <a:rPr lang="en-US" sz="2200" dirty="0" err="1">
                <a:solidFill>
                  <a:srgbClr val="FFFFFF"/>
                </a:solidFill>
                <a:latin typeface="AppleGothic" pitchFamily="2" charset="-127"/>
                <a:ea typeface="AppleGothic" pitchFamily="2" charset="-127"/>
              </a:rPr>
              <a:t>haga</a:t>
            </a:r>
            <a:r>
              <a:rPr lang="en-US" sz="2200" dirty="0">
                <a:solidFill>
                  <a:srgbClr val="FFFFFF"/>
                </a:solidFill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AppleGothic" pitchFamily="2" charset="-127"/>
                <a:ea typeface="AppleGothic" pitchFamily="2" charset="-127"/>
              </a:rPr>
              <a:t>clic</a:t>
            </a:r>
            <a:r>
              <a:rPr lang="en-US" sz="2200" dirty="0">
                <a:solidFill>
                  <a:srgbClr val="FFFFFF"/>
                </a:solidFill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AppleGothic" pitchFamily="2" charset="-127"/>
                <a:ea typeface="AppleGothic" pitchFamily="2" charset="-127"/>
              </a:rPr>
              <a:t>en</a:t>
            </a:r>
            <a:r>
              <a:rPr lang="en-US" sz="2200" dirty="0">
                <a:solidFill>
                  <a:srgbClr val="FFFFFF"/>
                </a:solidFill>
                <a:latin typeface="AppleGothic" pitchFamily="2" charset="-127"/>
                <a:ea typeface="AppleGothic" pitchFamily="2" charset="-127"/>
              </a:rPr>
              <a:t> la </a:t>
            </a:r>
            <a:r>
              <a:rPr lang="en-US" sz="2200" dirty="0" err="1">
                <a:solidFill>
                  <a:srgbClr val="FFFFFF"/>
                </a:solidFill>
                <a:latin typeface="AppleGothic" pitchFamily="2" charset="-127"/>
                <a:ea typeface="AppleGothic" pitchFamily="2" charset="-127"/>
              </a:rPr>
              <a:t>calificación</a:t>
            </a:r>
            <a:r>
              <a:rPr lang="en-US" sz="2200" dirty="0">
                <a:solidFill>
                  <a:srgbClr val="FFFFFF"/>
                </a:solidFill>
                <a:latin typeface="AppleGothic" pitchFamily="2" charset="-127"/>
                <a:ea typeface="AppleGothic" pitchFamily="2" charset="-127"/>
              </a:rPr>
              <a:t> de la </a:t>
            </a:r>
            <a:r>
              <a:rPr lang="en-US" sz="2200" dirty="0" err="1">
                <a:solidFill>
                  <a:srgbClr val="FFFFFF"/>
                </a:solidFill>
                <a:latin typeface="AppleGothic" pitchFamily="2" charset="-127"/>
                <a:ea typeface="AppleGothic" pitchFamily="2" charset="-127"/>
              </a:rPr>
              <a:t>materia</a:t>
            </a:r>
            <a:r>
              <a:rPr lang="en-US" sz="2200" dirty="0">
                <a:solidFill>
                  <a:srgbClr val="FFFFFF"/>
                </a:solidFill>
                <a:latin typeface="AppleGothic" pitchFamily="2" charset="-127"/>
                <a:ea typeface="AppleGothic" pitchFamily="2" charset="-127"/>
              </a:rPr>
              <a:t> que </a:t>
            </a:r>
            <a:r>
              <a:rPr lang="en-US" sz="2200" dirty="0" err="1">
                <a:solidFill>
                  <a:srgbClr val="FFFFFF"/>
                </a:solidFill>
                <a:latin typeface="AppleGothic" pitchFamily="2" charset="-127"/>
                <a:ea typeface="AppleGothic" pitchFamily="2" charset="-127"/>
              </a:rPr>
              <a:t>desea</a:t>
            </a:r>
            <a:r>
              <a:rPr lang="en-US" sz="2200" dirty="0">
                <a:solidFill>
                  <a:srgbClr val="FFFFFF"/>
                </a:solidFill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AppleGothic" pitchFamily="2" charset="-127"/>
                <a:ea typeface="AppleGothic" pitchFamily="2" charset="-127"/>
              </a:rPr>
              <a:t>ver</a:t>
            </a:r>
            <a:r>
              <a:rPr lang="en-US" sz="2200" dirty="0">
                <a:solidFill>
                  <a:srgbClr val="FFFFFF"/>
                </a:solidFill>
                <a:latin typeface="AppleGothic" pitchFamily="2" charset="-127"/>
                <a:ea typeface="AppleGothic" pitchFamily="2" charset="-127"/>
              </a:rPr>
              <a:t> y se </a:t>
            </a:r>
            <a:r>
              <a:rPr lang="en-US" sz="2200" dirty="0" err="1">
                <a:solidFill>
                  <a:srgbClr val="FFFFFF"/>
                </a:solidFill>
                <a:latin typeface="AppleGothic" pitchFamily="2" charset="-127"/>
                <a:ea typeface="AppleGothic" pitchFamily="2" charset="-127"/>
              </a:rPr>
              <a:t>completarán</a:t>
            </a:r>
            <a:r>
              <a:rPr lang="en-US" sz="2200" dirty="0">
                <a:solidFill>
                  <a:srgbClr val="FFFFFF"/>
                </a:solidFill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AppleGothic" pitchFamily="2" charset="-127"/>
                <a:ea typeface="AppleGothic" pitchFamily="2" charset="-127"/>
              </a:rPr>
              <a:t>todas</a:t>
            </a:r>
            <a:r>
              <a:rPr lang="en-US" sz="2200" dirty="0">
                <a:solidFill>
                  <a:srgbClr val="FFFFFF"/>
                </a:solidFill>
                <a:latin typeface="AppleGothic" pitchFamily="2" charset="-127"/>
                <a:ea typeface="AppleGothic" pitchFamily="2" charset="-127"/>
              </a:rPr>
              <a:t> las </a:t>
            </a:r>
            <a:r>
              <a:rPr lang="en-US" sz="2200" dirty="0" err="1">
                <a:solidFill>
                  <a:srgbClr val="FFFFFF"/>
                </a:solidFill>
                <a:latin typeface="AppleGothic" pitchFamily="2" charset="-127"/>
                <a:ea typeface="AppleGothic" pitchFamily="2" charset="-127"/>
              </a:rPr>
              <a:t>tareas</a:t>
            </a:r>
            <a:r>
              <a:rPr lang="en-US" sz="2200" dirty="0">
                <a:solidFill>
                  <a:srgbClr val="FFFFFF"/>
                </a:solidFill>
                <a:latin typeface="AppleGothic" pitchFamily="2" charset="-127"/>
                <a:ea typeface="AppleGothic" pitchFamily="2" charset="-127"/>
              </a:rPr>
              <a:t> y </a:t>
            </a:r>
            <a:r>
              <a:rPr lang="en-US" sz="2200" dirty="0" err="1">
                <a:solidFill>
                  <a:srgbClr val="FFFFFF"/>
                </a:solidFill>
                <a:latin typeface="AppleGothic" pitchFamily="2" charset="-127"/>
                <a:ea typeface="AppleGothic" pitchFamily="2" charset="-127"/>
              </a:rPr>
              <a:t>calificaciones</a:t>
            </a:r>
            <a:r>
              <a:rPr lang="en-US" sz="2200" dirty="0">
                <a:solidFill>
                  <a:srgbClr val="FFFFFF"/>
                </a:solidFill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AppleGothic" pitchFamily="2" charset="-127"/>
                <a:ea typeface="AppleGothic" pitchFamily="2" charset="-127"/>
              </a:rPr>
              <a:t>obtenidas</a:t>
            </a:r>
            <a:r>
              <a:rPr lang="en-US" sz="2200" dirty="0">
                <a:solidFill>
                  <a:srgbClr val="FFFFFF"/>
                </a:solidFill>
                <a:latin typeface="AppleGothic" pitchFamily="2" charset="-127"/>
                <a:ea typeface="AppleGothic" pitchFamily="2" charset="-127"/>
              </a:rPr>
              <a:t> por </a:t>
            </a:r>
            <a:r>
              <a:rPr lang="en-US" sz="2200" dirty="0" err="1">
                <a:solidFill>
                  <a:srgbClr val="FFFFFF"/>
                </a:solidFill>
                <a:latin typeface="AppleGothic" pitchFamily="2" charset="-127"/>
                <a:ea typeface="AppleGothic" pitchFamily="2" charset="-127"/>
              </a:rPr>
              <a:t>dia</a:t>
            </a:r>
            <a:r>
              <a:rPr lang="en-US" sz="2200" dirty="0">
                <a:solidFill>
                  <a:srgbClr val="FFFFFF"/>
                </a:solidFill>
                <a:latin typeface="AppleGothic" pitchFamily="2" charset="-127"/>
                <a:ea typeface="AppleGothic" pitchFamily="2" charset="-127"/>
              </a:rPr>
              <a:t> y con </a:t>
            </a:r>
            <a:r>
              <a:rPr lang="en-US" sz="2200" dirty="0" err="1">
                <a:solidFill>
                  <a:srgbClr val="FFFFFF"/>
                </a:solidFill>
                <a:latin typeface="AppleGothic" pitchFamily="2" charset="-127"/>
                <a:ea typeface="AppleGothic" pitchFamily="2" charset="-127"/>
              </a:rPr>
              <a:t>descripcion</a:t>
            </a:r>
            <a:r>
              <a:rPr lang="en-US" sz="2200" dirty="0">
                <a:solidFill>
                  <a:srgbClr val="FFFFFF"/>
                </a:solidFill>
                <a:latin typeface="AppleGothic" pitchFamily="2" charset="-127"/>
                <a:ea typeface="AppleGothic" pitchFamily="2" charset="-127"/>
              </a:rPr>
              <a:t>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C72327F-9AE0-4236-A424-60299CB070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989" t="22815" r="9525" b="9134"/>
          <a:stretch/>
        </p:blipFill>
        <p:spPr>
          <a:xfrm>
            <a:off x="6360944" y="530812"/>
            <a:ext cx="5455917" cy="36045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53185B-4DDA-4588-A38D-9B164F3756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88" r="9526"/>
          <a:stretch/>
        </p:blipFill>
        <p:spPr>
          <a:xfrm>
            <a:off x="170226" y="525574"/>
            <a:ext cx="5796620" cy="3867058"/>
          </a:xfrm>
          <a:prstGeom prst="rect">
            <a:avLst/>
          </a:prstGeom>
        </p:spPr>
      </p:pic>
      <p:cxnSp>
        <p:nvCxnSpPr>
          <p:cNvPr id="18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rrow: Right 4">
            <a:extLst>
              <a:ext uri="{FF2B5EF4-FFF2-40B4-BE49-F238E27FC236}">
                <a16:creationId xmlns:a16="http://schemas.microsoft.com/office/drawing/2014/main" id="{9391E498-95B5-45D1-954E-37A2540399A1}"/>
              </a:ext>
            </a:extLst>
          </p:cNvPr>
          <p:cNvSpPr/>
          <p:nvPr/>
        </p:nvSpPr>
        <p:spPr>
          <a:xfrm>
            <a:off x="3646779" y="1646251"/>
            <a:ext cx="1589763" cy="402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95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F33B0-3012-48B2-A400-E57A2432B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111" y="640081"/>
            <a:ext cx="5407988" cy="472704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s-ES" sz="3300" dirty="0">
                <a:latin typeface="AppleGothic" pitchFamily="2" charset="-127"/>
                <a:ea typeface="AppleGothic" pitchFamily="2" charset="-127"/>
              </a:rPr>
              <a:t>Si tiene alguna pregunta, no dude en comunicarse con el maestro de su hijo o nuestra oficina principal al </a:t>
            </a:r>
            <a:br>
              <a:rPr lang="es-ES" sz="3300" dirty="0">
                <a:latin typeface="AppleGothic" pitchFamily="2" charset="-127"/>
                <a:ea typeface="AppleGothic" pitchFamily="2" charset="-127"/>
              </a:rPr>
            </a:br>
            <a:r>
              <a:rPr lang="es-ES" sz="3300" u="sng" dirty="0">
                <a:solidFill>
                  <a:schemeClr val="accent5">
                    <a:lumMod val="75000"/>
                  </a:schemeClr>
                </a:solidFill>
                <a:latin typeface="AppleGothic" pitchFamily="2" charset="-127"/>
                <a:ea typeface="AppleGothic" pitchFamily="2" charset="-127"/>
              </a:rPr>
              <a:t>(786) 300-4980</a:t>
            </a:r>
            <a:r>
              <a:rPr lang="es-ES" sz="3300" dirty="0">
                <a:latin typeface="AppleGothic" pitchFamily="2" charset="-127"/>
                <a:ea typeface="AppleGothic" pitchFamily="2" charset="-127"/>
              </a:rPr>
              <a:t>. </a:t>
            </a:r>
            <a:br>
              <a:rPr lang="es-ES" sz="3300" dirty="0">
                <a:latin typeface="AppleGothic" pitchFamily="2" charset="-127"/>
                <a:ea typeface="AppleGothic" pitchFamily="2" charset="-127"/>
              </a:rPr>
            </a:br>
            <a:r>
              <a:rPr lang="es-ES" sz="3300" dirty="0">
                <a:latin typeface="AppleGothic" pitchFamily="2" charset="-127"/>
                <a:ea typeface="AppleGothic" pitchFamily="2" charset="-127"/>
              </a:rPr>
              <a:t>¡Estamos aquí para ayudar!</a:t>
            </a:r>
            <a:br>
              <a:rPr lang="en-US" sz="3300" dirty="0">
                <a:latin typeface="AppleGothic" pitchFamily="2" charset="-127"/>
                <a:ea typeface="AppleGothic" pitchFamily="2" charset="-127"/>
              </a:rPr>
            </a:br>
            <a:endParaRPr lang="en-US" sz="4000" dirty="0">
              <a:latin typeface="AppleGothic" pitchFamily="2" charset="-127"/>
              <a:ea typeface="AppleGothic" pitchFamily="2" charset="-12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D13924-DC7C-4339-B194-8A4EFFBF2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610758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6">
            <a:extLst>
              <a:ext uri="{FF2B5EF4-FFF2-40B4-BE49-F238E27FC236}">
                <a16:creationId xmlns:a16="http://schemas.microsoft.com/office/drawing/2014/main" id="{72458505-C9BA-445F-AE75-CFC7FF04F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480917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7361F3B-557F-4DB2-834D-18F2443EF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77" r="520" b="-1"/>
          <a:stretch/>
        </p:blipFill>
        <p:spPr>
          <a:xfrm>
            <a:off x="1790780" y="1848127"/>
            <a:ext cx="2634592" cy="316174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43912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324</Words>
  <Application>Microsoft Macintosh PowerPoint</Application>
  <PresentationFormat>Widescreen</PresentationFormat>
  <Paragraphs>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AppleGothic</vt:lpstr>
      <vt:lpstr>Arial</vt:lpstr>
      <vt:lpstr>Calibri</vt:lpstr>
      <vt:lpstr>Calibri Light</vt:lpstr>
      <vt:lpstr>Office Theme</vt:lpstr>
      <vt:lpstr> Como Acceder las Calificaciones de mi Hijo/a</vt:lpstr>
      <vt:lpstr>Sitio Web </vt:lpstr>
      <vt:lpstr>Una vez que acceda al portal, haga clic en el cuadro rojo "Estudiantes" que se muestra arriba. </vt:lpstr>
      <vt:lpstr> Iniciando sesión</vt:lpstr>
      <vt:lpstr>Ingrese el nombre de usuario y la contraseña de su hijo  El nombre de usuario será el número de identificación de su hijo.  * Si no conoce su nombre de usuario / número de identificación, comuníquese con el maestro de su hijo o llame a la Oficina Principal.  - La contraseña será el cumpleaños de su hijo y su primera y última inicial. Si el cumpleaños de su hijo es el 15 de noviembre de 20011 y su nombre es Harold Martinez, su contraseña sería 11/15 / 11HM. (Si el sitio web le pide un pin, el maestro de su hijo o la Oficina Principal pueden proporcionarle esto).</vt:lpstr>
      <vt:lpstr>Para acceder a las calificaciones de su hijo, desplácese hacia abajo y haga clic en el botón verde "Libro de calificaciones electrónico".</vt:lpstr>
      <vt:lpstr> Una vez que abra su libreta de calificaciones, también puede ver la asistencia y el horario de su hijo, que se encuentra en el lado izquierdo.</vt:lpstr>
      <vt:lpstr>Para ver las calificaciones de tareas específicas de su hijo, haga clic en la calificación de la materia que desea ver y se completarán todas las tareas y calificaciones obtenidas por dia y con descripcion.</vt:lpstr>
      <vt:lpstr>Si tiene alguna pregunta, no dude en comunicarse con el maestro de su hijo o nuestra oficina principal al  (786) 300-4980.  ¡Estamos aquí para ayudar!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Access  Your Child’s  Student Portal</dc:title>
  <dc:creator>Mary March</dc:creator>
  <cp:lastModifiedBy>Natalie Gonzalez</cp:lastModifiedBy>
  <cp:revision>6</cp:revision>
  <dcterms:created xsi:type="dcterms:W3CDTF">2020-04-20T19:33:51Z</dcterms:created>
  <dcterms:modified xsi:type="dcterms:W3CDTF">2020-04-28T18:53:34Z</dcterms:modified>
</cp:coreProperties>
</file>